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50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tan\Desktop\&#1048;&#1053;&#1060;&#1054;&#1043;&#1056;&#1040;&#1060;&#1048;&#1050;&#1040;\2025%20&#1075;&#1086;&#1076;\&#1085;&#1072;%2001.05.2025%20&#1075;\&#1090;&#1072;&#1073;.%20&#1080;%20&#1076;&#1080;&#1072;&#1075;&#1088;&#1072;&#1084;&#1084;&#1099;%20&#1085;&#1072;%2001.04.2025%20&#1075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3.2802749676947435E-2"/>
          <c:y val="0.10454724409448819"/>
          <c:w val="0.95221753683571064"/>
          <c:h val="0.81630118110236216"/>
        </c:manualLayout>
      </c:layout>
      <c:lineChart>
        <c:grouping val="standard"/>
        <c:varyColors val="0"/>
        <c:ser>
          <c:idx val="0"/>
          <c:order val="0"/>
          <c:tx>
            <c:strRef>
              <c:f>'таб.по деф. проф. на 01.05.25'!$C$5</c:f>
              <c:strCache>
                <c:ptCount val="1"/>
                <c:pt idx="0">
                  <c:v>План</c:v>
                </c:pt>
              </c:strCache>
            </c:strRef>
          </c:tx>
          <c:spPr>
            <a:ln>
              <a:solidFill>
                <a:srgbClr val="9966FF"/>
              </a:solidFill>
            </a:ln>
          </c:spPr>
          <c:marker>
            <c:spPr>
              <a:solidFill>
                <a:srgbClr val="9966FF"/>
              </a:solidFill>
            </c:spPr>
          </c:marker>
          <c:dLbls>
            <c:dLbl>
              <c:idx val="0"/>
              <c:layout>
                <c:manualLayout>
                  <c:x val="-1.9156599833343144E-2"/>
                  <c:y val="4.58628608923885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738472005420399E-2"/>
                  <c:y val="-3.95770862187228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9168342302676691E-2"/>
                  <c:y val="-4.16236876640419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4.7897424682562813E-2"/>
                  <c:y val="-3.7451607611548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4.1044778129273818E-2"/>
                  <c:y val="-3.1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'таб.по деф. проф. на 01.05.25'!$D$4:$H$4</c:f>
              <c:strCache>
                <c:ptCount val="5"/>
                <c:pt idx="0">
                  <c:v>2024 год</c:v>
                </c:pt>
                <c:pt idx="1">
                  <c:v>на 01.02.2025 г</c:v>
                </c:pt>
                <c:pt idx="2">
                  <c:v>на 01.03.2025 г</c:v>
                </c:pt>
                <c:pt idx="3">
                  <c:v>на 01.04.2025 г</c:v>
                </c:pt>
                <c:pt idx="4">
                  <c:v>на 01.05.2025 г</c:v>
                </c:pt>
              </c:strCache>
            </c:strRef>
          </c:cat>
          <c:val>
            <c:numRef>
              <c:f>'таб.по деф. проф. на 01.05.25'!$D$5:$H$5</c:f>
              <c:numCache>
                <c:formatCode>General</c:formatCode>
                <c:ptCount val="5"/>
                <c:pt idx="0">
                  <c:v>-1.9</c:v>
                </c:pt>
                <c:pt idx="1">
                  <c:v>-0.1</c:v>
                </c:pt>
                <c:pt idx="2">
                  <c:v>-13.7</c:v>
                </c:pt>
                <c:pt idx="3">
                  <c:v>-13.7</c:v>
                </c:pt>
                <c:pt idx="4">
                  <c:v>-13.7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'таб.по деф. проф. на 01.05.25'!$C$6</c:f>
              <c:strCache>
                <c:ptCount val="1"/>
                <c:pt idx="0">
                  <c:v>Исполнение</c:v>
                </c:pt>
              </c:strCache>
            </c:strRef>
          </c:tx>
          <c:spPr>
            <a:ln>
              <a:solidFill>
                <a:srgbClr val="FF6699"/>
              </a:solidFill>
            </a:ln>
          </c:spPr>
          <c:marker>
            <c:spPr>
              <a:solidFill>
                <a:srgbClr val="FF6699"/>
              </a:solidFill>
            </c:spPr>
          </c:marker>
          <c:dLbls>
            <c:dLbl>
              <c:idx val="0"/>
              <c:layout>
                <c:manualLayout>
                  <c:x val="-2.4650349989680496E-2"/>
                  <c:y val="-3.34222235088170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463182241508121E-2"/>
                  <c:y val="-3.77501640419947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6960204778289429E-2"/>
                  <c:y val="-2.50322594209335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115722411939435E-2"/>
                  <c:y val="-2.92043026577557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1.5049751980733732E-2"/>
                  <c:y val="3.1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'таб.по деф. проф. на 01.05.25'!$D$4:$H$4</c:f>
              <c:strCache>
                <c:ptCount val="5"/>
                <c:pt idx="0">
                  <c:v>2024 год</c:v>
                </c:pt>
                <c:pt idx="1">
                  <c:v>на 01.02.2025 г</c:v>
                </c:pt>
                <c:pt idx="2">
                  <c:v>на 01.03.2025 г</c:v>
                </c:pt>
                <c:pt idx="3">
                  <c:v>на 01.04.2025 г</c:v>
                </c:pt>
                <c:pt idx="4">
                  <c:v>на 01.05.2025 г</c:v>
                </c:pt>
              </c:strCache>
            </c:strRef>
          </c:cat>
          <c:val>
            <c:numRef>
              <c:f>'таб.по деф. проф. на 01.05.25'!$D$6:$H$6</c:f>
              <c:numCache>
                <c:formatCode>General</c:formatCode>
                <c:ptCount val="5"/>
                <c:pt idx="0">
                  <c:v>9.1</c:v>
                </c:pt>
                <c:pt idx="1">
                  <c:v>4.2</c:v>
                </c:pt>
                <c:pt idx="2">
                  <c:v>7.3</c:v>
                </c:pt>
                <c:pt idx="3">
                  <c:v>9.9</c:v>
                </c:pt>
                <c:pt idx="4">
                  <c:v>29.7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615168"/>
        <c:axId val="69264512"/>
      </c:lineChart>
      <c:catAx>
        <c:axId val="6861516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="1">
                <a:latin typeface="Arial Narrow" pitchFamily="34" charset="0"/>
              </a:defRPr>
            </a:pPr>
            <a:endParaRPr lang="ru-RU"/>
          </a:p>
        </c:txPr>
        <c:crossAx val="69264512"/>
        <c:crosses val="autoZero"/>
        <c:auto val="1"/>
        <c:lblAlgn val="ctr"/>
        <c:lblOffset val="100"/>
        <c:noMultiLvlLbl val="0"/>
      </c:catAx>
      <c:valAx>
        <c:axId val="69264512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baseline="0">
                <a:solidFill>
                  <a:schemeClr val="bg1"/>
                </a:solidFill>
              </a:defRPr>
            </a:pPr>
            <a:endParaRPr lang="ru-RU"/>
          </a:p>
        </c:txPr>
        <c:crossAx val="6861516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4.5503618727451053E-2"/>
          <c:y val="0.9418453310946584"/>
          <c:w val="0.89940640749508671"/>
          <c:h val="4.5621335089535212E-2"/>
        </c:manualLayout>
      </c:layout>
      <c:overlay val="0"/>
      <c:txPr>
        <a:bodyPr/>
        <a:lstStyle/>
        <a:p>
          <a:pPr>
            <a:defRPr sz="1400" b="1">
              <a:latin typeface="Arial Narrow" pitchFamily="34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0.43353</cdr:x>
      <cdr:y>0.02194</cdr:y>
    </cdr:from>
    <cdr:to>
      <cdr:x>0.53209</cdr:x>
      <cdr:y>0.1471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022103" y="133546"/>
          <a:ext cx="914400" cy="762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400" b="1" i="0" u="none" strike="noStrike" kern="0" cap="none" spc="0" normalizeH="0" baseline="0" noProof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ea typeface="+mn-ea"/>
              <a:cs typeface="+mn-cs"/>
            </a:rPr>
            <a:t>Динамика дефицита ( -), профицита ( +)  бюджета Тонкинского муниципального округа</a:t>
          </a:r>
        </a:p>
        <a:p xmlns:a="http://schemas.openxmlformats.org/drawingml/2006/main"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400" b="1" i="0" u="none" strike="noStrike" kern="0" cap="none" spc="0" normalizeH="0" baseline="0" noProof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ea typeface="+mn-ea"/>
              <a:cs typeface="+mn-cs"/>
            </a:rPr>
            <a:t> на 01.05.2025 г, млн.руб.</a:t>
          </a:r>
          <a:endParaRPr kumimoji="0" lang="ru-RU" sz="1400" b="0" i="0" u="none" strike="noStrike" kern="0" cap="none" spc="0" normalizeH="0" baseline="0" noProof="0">
            <a:ln>
              <a:noFill/>
            </a:ln>
            <a:solidFill>
              <a:srgbClr val="0000FF"/>
            </a:solidFill>
            <a:effectLst/>
            <a:uLnTx/>
            <a:uFillTx/>
            <a:latin typeface="+mn-lt"/>
            <a:ea typeface="+mn-ea"/>
            <a:cs typeface="+mn-cs"/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4351453"/>
              </p:ext>
            </p:extLst>
          </p:nvPr>
        </p:nvGraphicFramePr>
        <p:xfrm>
          <a:off x="35497" y="116632"/>
          <a:ext cx="9001000" cy="6624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7731049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33</Words>
  <Application>Microsoft Office PowerPoint</Application>
  <PresentationFormat>Экран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smt</dc:creator>
  <cp:lastModifiedBy>tan</cp:lastModifiedBy>
  <cp:revision>5</cp:revision>
  <dcterms:created xsi:type="dcterms:W3CDTF">2023-04-13T07:56:46Z</dcterms:created>
  <dcterms:modified xsi:type="dcterms:W3CDTF">2025-06-24T10:20:05Z</dcterms:modified>
</cp:coreProperties>
</file>